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58" r:id="rId5"/>
    <p:sldId id="261" r:id="rId6"/>
    <p:sldId id="267" r:id="rId7"/>
    <p:sldId id="268" r:id="rId8"/>
    <p:sldId id="269" r:id="rId9"/>
    <p:sldId id="259" r:id="rId10"/>
    <p:sldId id="285" r:id="rId11"/>
    <p:sldId id="286" r:id="rId12"/>
    <p:sldId id="287" r:id="rId13"/>
    <p:sldId id="288" r:id="rId14"/>
    <p:sldId id="289" r:id="rId15"/>
    <p:sldId id="29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Morgan" initials="AM" lastIdx="3" clrIdx="0">
    <p:extLst>
      <p:ext uri="{19B8F6BF-5375-455C-9EA6-DF929625EA0E}">
        <p15:presenceInfo xmlns:p15="http://schemas.microsoft.com/office/powerpoint/2012/main" userId="1a43674bc61a3a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C6E4-7C9F-4C7C-BC21-D6955885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9CD73-8E76-47AC-8B15-002870B85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B20F3-E897-4D7A-85CF-E3757A5E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1D2C-1727-46F5-BC27-EBC784D4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ED41-E5B3-4C78-B65E-930C0267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DAF-97C6-40F1-ABD9-CCEA18E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8900F-1E5D-4C57-91EC-002D8217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361F7-F8A3-469A-9359-F4F860B9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3E1E-5125-4AAF-B713-7D0ABB77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F49C-5B18-44EE-9B35-88655897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4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623D4-766A-4C61-B1ED-709D27CC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22E90-B1E9-4AE4-811B-0C6E639F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2FE-749C-40C8-AAB7-C618061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8C439-531E-4F46-B783-43B11A3D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92F4-458A-4454-83A4-B878744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8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C0DC-D272-4BE5-A2DF-0F5A654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BAF-D398-48F7-8583-94A0D6DC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05423-203D-499F-8355-10E0C0A4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CAB-EC01-430C-A880-4F545C0A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803D-4AC4-4E52-9AD9-E25917B9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4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9E68-26D0-4990-9021-14E3A4F3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D95D-2EFB-4BAC-AD50-5BCC3743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887E-6785-459C-BDFB-A0445392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9A014-B64F-4CCF-99A0-7DAC87C4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0763-4556-4B49-9820-0F07DE6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2543-B182-4C97-8235-5C2A8853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76B3-11FA-4D49-9325-2999C8203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A7342-E3D9-458B-AD31-B1C6DB205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3921-3B02-4FBF-A430-54053128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ABC3-1A94-43AE-AAF7-7A2F0A62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7641-9545-407F-91B4-BC7BBAC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3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ED6D-6352-4052-BFEB-7ED2E218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0EC0-A188-4BDA-A194-9A3DA761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0DA3-4DAD-454E-9D59-AFA41C0E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7C195-8FC2-4FF2-8007-0E5F95B3C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CCC07-B374-43AE-902B-805E101A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6E7A0-3D48-42DB-9C24-B288E773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F57A-6DC1-4E33-883F-D65FBAF0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F8302-38CC-4403-9B6F-B81458FA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8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8F6-76D1-4416-877C-300C5F5B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896-AE17-4B5D-8611-50769100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D1EF8-F443-411F-94C8-14258653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1AFB7-D91B-450E-8750-03F78C6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4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3515A-3602-4C06-BA91-13B12664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4925F-E0AF-4A84-991A-E35E4EE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3591-A7A5-49F8-A83F-A0470530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0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3C5C-8E48-467F-AE8D-9B9BB66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C7C6-F394-4CB4-AC6A-A74D7EDE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7D92C-F160-4E6F-BC32-C0DE786D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9B5DD-57E9-4425-AE40-32089DF4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EA1E-D82B-494C-B32D-B3B8C56C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85829-12A1-4493-AC5C-95E5E4B5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DC7-3D76-49AC-8DCD-54011248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0DB5A-3BA4-4DA5-8452-A1BAF5FE2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67374-E44F-495A-BD05-E1ABC1D1D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BB1B6-6C2E-4C4C-9710-CE11BCE4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E3B2-2BAF-4EBE-BD51-E4539466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000-6FA1-4D94-AC08-25973C39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6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B2D04-53A5-4AF4-9D66-1BA5EE3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11FE-00ED-4692-B991-AD22F691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5695-9E9C-40D3-839B-38BF8B3BD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2ACA0-9883-4D04-9F71-D0B9EDEF8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55E5-82E5-492E-A6A9-5D7904D0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8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19803" y="2397948"/>
            <a:ext cx="5752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HIGHER PRE-RELEASE R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Pre-release R is higher (R = 1.4) compared to baseline (R = 1.0)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2405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1.4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0.0340</a:t>
            </a:r>
          </a:p>
          <a:p>
            <a:r>
              <a:rPr lang="en-GB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7CC0FC7-066F-4259-8888-B3CA1C0D05D4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DDD4D-D1B6-4A5E-B7E6-8AD17836C6B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46EC8-05E9-45C9-96F0-7731F58F9DEC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F0892E-4016-431A-9A6F-C18E857F43E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E0283A7-79CD-4B86-B1A4-D5FC6162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0.051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8EBFF1-05A9-4CD9-A638-6C631F22D95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6F5E2-FD71-49ED-9003-0B13296FE7CB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0E9D2-FE2F-4628-A008-2FAA4129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70409B-EE61-49E4-BEF0-A2D97B62868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180)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B84F2-510B-4541-8239-EEC1BD95C44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180)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6E645F-A0FB-42D9-9F2C-DCAF9D2A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8431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BB2A80-F3E8-4E5C-8DA1-E9F032BF211E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1E2-091E-4E2A-A404-E4447ACCFB07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A29EF7-27A5-4E58-89BD-323C268AB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0.039</a:t>
            </a:r>
          </a:p>
          <a:p>
            <a:r>
              <a:rPr lang="en-GB" sz="1200" dirty="0"/>
              <a:t>Attack Rate (j) – 0.062</a:t>
            </a:r>
          </a:p>
          <a:p>
            <a:r>
              <a:rPr lang="en-GB" sz="1200" dirty="0"/>
              <a:t>Attack Rate (k) - 0.065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0.0340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0.087</a:t>
            </a:r>
          </a:p>
          <a:p>
            <a:r>
              <a:rPr lang="en-GB" sz="1200" dirty="0"/>
              <a:t>Attack Rate (j) – 0.204</a:t>
            </a:r>
          </a:p>
          <a:p>
            <a:r>
              <a:rPr lang="en-GB" sz="1200" dirty="0"/>
              <a:t>Attack Rate (k) – 0.248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0.051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0.0317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/>
              <a:t> =</a:t>
            </a:r>
            <a:r>
              <a:rPr lang="en-GB" sz="1200" b="1"/>
              <a:t> 0.0317</a:t>
            </a:r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0167D6-FA78-4932-9180-EEE39F7B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9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985165" y="2346447"/>
            <a:ext cx="432464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RELEASE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2.6 (halfway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</a:t>
            </a:r>
          </a:p>
          <a:p>
            <a:endParaRPr lang="en-GB" sz="1600" dirty="0"/>
          </a:p>
          <a:p>
            <a:r>
              <a:rPr lang="en-GB" sz="1600" dirty="0"/>
              <a:t>After vaccination of each subpopulation, the sub-population is released from NPIs, with the R increasing from 1 to 2.6. This is halfway between 1 and the baseline of 4.2, representing a weaker NPI release.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1368B-1333-48EC-869F-8FC0B69B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2.6. This is halfway between 1 and the baseline of 4.2, representing a weaker NPI release.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22166-6D1D-4ACF-A4A5-D3C85029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AC95-0E3F-4489-811A-2E007FE8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2357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2.6. This is halfway between 1 and the baseline of 4.2, representing a weaker NPI release.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CBA990-A2C6-4C4C-9B5E-3704D959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98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Scenario Analysis (Total Infected)</a:t>
            </a:r>
          </a:p>
          <a:p>
            <a:r>
              <a:rPr lang="en-GB" sz="1400" dirty="0"/>
              <a:t>We now compare the total epidemic curve (the sum of the infectious compartment in each subpopulation) for 4 different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first subpopulation (</a:t>
            </a:r>
            <a:r>
              <a:rPr lang="en-GB" sz="1400" dirty="0" err="1"/>
              <a:t>i</a:t>
            </a:r>
            <a:r>
              <a:rPr lang="en-GB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last subpopulation (k)</a:t>
            </a:r>
          </a:p>
          <a:p>
            <a:endParaRPr lang="en-GB" sz="1400" dirty="0"/>
          </a:p>
          <a:p>
            <a:r>
              <a:rPr lang="en-GB" sz="1400" dirty="0"/>
              <a:t>The three shaded areas are the vaccination periods for subpopulation </a:t>
            </a:r>
            <a:r>
              <a:rPr lang="en-GB" sz="1400" dirty="0" err="1"/>
              <a:t>i</a:t>
            </a:r>
            <a:r>
              <a:rPr lang="en-GB" sz="1400" dirty="0"/>
              <a:t>, j and k respectively. </a:t>
            </a:r>
          </a:p>
          <a:p>
            <a:endParaRPr lang="en-GB" sz="1400" dirty="0"/>
          </a:p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0.015</a:t>
            </a:r>
          </a:p>
          <a:p>
            <a:r>
              <a:rPr lang="en-GB" sz="1400" dirty="0"/>
              <a:t>Attack Rate (j) – 0.025</a:t>
            </a:r>
          </a:p>
          <a:p>
            <a:r>
              <a:rPr lang="en-GB" sz="1400" dirty="0"/>
              <a:t>Attack Rate (k) – 0.042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j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k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098922-B2B3-4405-8D97-ED923397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401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774635" y="2397948"/>
            <a:ext cx="66427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LESS INTER-GROUP MIXING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on the non-diagonal elements of the WAIFW matrix is half relative to a baseline NPI release.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466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</a:t>
            </a:r>
          </a:p>
          <a:p>
            <a:endParaRPr lang="en-GB" sz="1600" dirty="0"/>
          </a:p>
          <a:p>
            <a:r>
              <a:rPr lang="en-GB" sz="1600" dirty="0"/>
              <a:t>After vaccination of each subpopulation, the sub-population is released from NPIs, with the R increasing from 1 to 4.2 within groups (diagonal elements and 1 to 2.1 between groups (non-diagonal elements). This represents a lifting of NPIs, but with some restrictions still occuring between subpopulations.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blipFill>
                <a:blip r:embed="rId2"/>
                <a:stretch>
                  <a:fillRect l="-4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CC1E79B-2116-4DFF-A78E-55CB054990B1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CD208A-F732-4A8F-B093-D86B73015AF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488C1-369F-47C3-9D5A-9600606E5D84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F5D0A-D2E9-4863-BEC2-D6C5BB0B0A6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5499A2-ECA6-4BB1-BC18-307022CDD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7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</a:t>
            </a:r>
          </a:p>
          <a:p>
            <a:endParaRPr lang="en-GB" sz="1600" dirty="0"/>
          </a:p>
          <a:p>
            <a:r>
              <a:rPr lang="en-GB" sz="1600" dirty="0"/>
              <a:t>However, the a full release allows for a R increase from 1 to 4.2 within groups (diagonal elements, but only from 1 to 2.1 between groups (non-diagonal elements). This represents a lifting of </a:t>
            </a:r>
            <a:r>
              <a:rPr lang="en-GB" sz="1600" dirty="0" err="1"/>
              <a:t>NPIsm</a:t>
            </a:r>
            <a:r>
              <a:rPr lang="en-GB" sz="1600" dirty="0"/>
              <a:t> but with some restrictions still occuring between subpopulations. 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76C53E-E9B2-4A9A-84FF-850FD56B149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74E1D-DD1D-44D8-9E22-7A1CDFD4D1D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DD4FF2-55E3-47D6-9F94-14F4B33D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-7925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FF7CE-880D-4518-BDCC-DD1CCBF7C2EF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71B27-B59D-4DD1-8F65-0DDDF4BB73A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FA4D435-47A2-4FE7-BCB0-443317A63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2357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2.6. This is halfway between 1 and the baseline of 4.2, representing a weaker NPI release.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97058-C040-4F3B-9771-F35699BEF42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00E44-0762-48A6-81B0-7B5C59125304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5475235-DD8D-4F47-9970-B1F0925C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98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Scenario Analysis (Total Infected)</a:t>
            </a:r>
          </a:p>
          <a:p>
            <a:r>
              <a:rPr lang="en-GB" sz="1400" dirty="0"/>
              <a:t>We now compare the total epidemic curve (the sum of the infectious compartment in each subpopulation) for 4 different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first subpopulation (</a:t>
            </a:r>
            <a:r>
              <a:rPr lang="en-GB" sz="1400" dirty="0" err="1"/>
              <a:t>i</a:t>
            </a:r>
            <a:r>
              <a:rPr lang="en-GB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last subpopulation (k)</a:t>
            </a:r>
          </a:p>
          <a:p>
            <a:endParaRPr lang="en-GB" sz="1400" dirty="0"/>
          </a:p>
          <a:p>
            <a:r>
              <a:rPr lang="en-GB" sz="1400" dirty="0"/>
              <a:t>The three shaded areas are the vaccination periods for subpopulation </a:t>
            </a:r>
            <a:r>
              <a:rPr lang="en-GB" sz="1400" dirty="0" err="1"/>
              <a:t>i</a:t>
            </a:r>
            <a:r>
              <a:rPr lang="en-GB" sz="1400" dirty="0"/>
              <a:t>, j and k respectively. </a:t>
            </a:r>
          </a:p>
          <a:p>
            <a:endParaRPr lang="en-GB" sz="1400" dirty="0"/>
          </a:p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0.03</a:t>
            </a:r>
          </a:p>
          <a:p>
            <a:r>
              <a:rPr lang="en-GB" sz="1400" dirty="0"/>
              <a:t>Attack Rate (j) – 0.061</a:t>
            </a:r>
          </a:p>
          <a:p>
            <a:r>
              <a:rPr lang="en-GB" sz="1400" dirty="0"/>
              <a:t>Attack Rate (k) – 0.157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j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k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0BE5A7-7F5E-402A-825C-2AC51FC3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2809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LOSS OF NATURAL IMMUNITY, VACCINE IMMUNITY AND BOTH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Waning immunity is modelled in those who are natural infected (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), vaccinated (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and then both are modelled in tandem (both 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 and 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8411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545432" y="1259307"/>
            <a:ext cx="260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420410" y="1259306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Vaccine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7278392" y="1259306"/>
            <a:ext cx="46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and Vaccine Immunity</a:t>
            </a:r>
          </a:p>
          <a:p>
            <a:r>
              <a:rPr lang="en-GB" sz="1800" b="1" dirty="0"/>
              <a:t>(both 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 and 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6ABF318-9C26-4882-B722-62156367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638"/>
            <a:ext cx="3537402" cy="495236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152BED2-6C55-4AFD-BF5C-5B448291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04" y="1905637"/>
            <a:ext cx="3537403" cy="4952363"/>
          </a:xfrm>
          <a:prstGeom prst="rect">
            <a:avLst/>
          </a:prstGeom>
        </p:spPr>
      </p:pic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121DC451-1418-4EBC-B356-88DC92E8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538" y="1905638"/>
            <a:ext cx="3537403" cy="4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42302" y="3044279"/>
            <a:ext cx="570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u="sng" dirty="0"/>
              <a:t>BASELINE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265373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80057-2F7A-420E-8311-E992B52DA04E}"/>
              </a:ext>
            </a:extLst>
          </p:cNvPr>
          <p:cNvSpPr txBox="1"/>
          <p:nvPr/>
        </p:nvSpPr>
        <p:spPr>
          <a:xfrm>
            <a:off x="545432" y="1259307"/>
            <a:ext cx="260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6CFCF-0AB9-4DB9-B72D-0E6C68C53F23}"/>
              </a:ext>
            </a:extLst>
          </p:cNvPr>
          <p:cNvSpPr txBox="1"/>
          <p:nvPr/>
        </p:nvSpPr>
        <p:spPr>
          <a:xfrm>
            <a:off x="4420410" y="1259306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Vaccine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9A822-5765-479E-B6A3-B14BEA186AD8}"/>
              </a:ext>
            </a:extLst>
          </p:cNvPr>
          <p:cNvSpPr txBox="1"/>
          <p:nvPr/>
        </p:nvSpPr>
        <p:spPr>
          <a:xfrm>
            <a:off x="7278392" y="1259306"/>
            <a:ext cx="46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and Vaccine Immunity</a:t>
            </a:r>
          </a:p>
          <a:p>
            <a:r>
              <a:rPr lang="en-GB" sz="1800" b="1" dirty="0"/>
              <a:t>(both 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 and 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8F76F752-5CEC-4469-95F7-B424115F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2" y="1905637"/>
            <a:ext cx="3537402" cy="4952363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95C203B-41F7-48AB-B51A-E3A5FFDF1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2" y="1905636"/>
            <a:ext cx="3537403" cy="4952364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5168F5BF-81A9-4DE9-BD88-CEA2FC99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13" y="1905635"/>
            <a:ext cx="3537404" cy="49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1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E61F6-435B-47F5-82BE-0B8C909B6EEA}"/>
              </a:ext>
            </a:extLst>
          </p:cNvPr>
          <p:cNvSpPr txBox="1"/>
          <p:nvPr/>
        </p:nvSpPr>
        <p:spPr>
          <a:xfrm>
            <a:off x="545432" y="1259307"/>
            <a:ext cx="260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E9895E-6388-438A-BD67-D5D094F6B11B}"/>
              </a:ext>
            </a:extLst>
          </p:cNvPr>
          <p:cNvSpPr txBox="1"/>
          <p:nvPr/>
        </p:nvSpPr>
        <p:spPr>
          <a:xfrm>
            <a:off x="4420410" y="1259306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Vaccine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34920-EA0B-4AAA-A1F2-0F5BB8734891}"/>
              </a:ext>
            </a:extLst>
          </p:cNvPr>
          <p:cNvSpPr txBox="1"/>
          <p:nvPr/>
        </p:nvSpPr>
        <p:spPr>
          <a:xfrm>
            <a:off x="7278392" y="1259306"/>
            <a:ext cx="46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and Vaccine Immunity</a:t>
            </a:r>
          </a:p>
          <a:p>
            <a:r>
              <a:rPr lang="en-GB" sz="1800" b="1" dirty="0"/>
              <a:t>(both 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 and 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61F88-9FCA-4E85-805E-39CE2B8C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12" y="1905637"/>
            <a:ext cx="3495362" cy="489350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4CF4662-CA32-4911-8B45-862DBD78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67" y="1895485"/>
            <a:ext cx="3537402" cy="4952363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6A6FE2B-47A9-4458-A3BB-728D7EC82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0" y="1905637"/>
            <a:ext cx="3537402" cy="4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6C02D-AD64-4D89-AD77-37650D525FCD}"/>
              </a:ext>
            </a:extLst>
          </p:cNvPr>
          <p:cNvSpPr txBox="1"/>
          <p:nvPr/>
        </p:nvSpPr>
        <p:spPr>
          <a:xfrm>
            <a:off x="545432" y="1259307"/>
            <a:ext cx="260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32E14-40A7-4FF9-A7F7-D746A4D5225B}"/>
              </a:ext>
            </a:extLst>
          </p:cNvPr>
          <p:cNvSpPr txBox="1"/>
          <p:nvPr/>
        </p:nvSpPr>
        <p:spPr>
          <a:xfrm>
            <a:off x="4420410" y="1259306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Vaccine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8650D-3AC6-4F17-8136-F133071F5EC2}"/>
              </a:ext>
            </a:extLst>
          </p:cNvPr>
          <p:cNvSpPr txBox="1"/>
          <p:nvPr/>
        </p:nvSpPr>
        <p:spPr>
          <a:xfrm>
            <a:off x="7278392" y="1259306"/>
            <a:ext cx="46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Natural and Vaccine Immunity</a:t>
            </a:r>
          </a:p>
          <a:p>
            <a:r>
              <a:rPr lang="en-GB" sz="1800" b="1" dirty="0"/>
              <a:t>(both 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 and 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9D9F1C8-5C2A-4458-8BA9-90900A54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" y="1905637"/>
            <a:ext cx="3537403" cy="4952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B1CFA9-CB78-414C-B780-B1B31D37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55" y="1905636"/>
            <a:ext cx="3537402" cy="4952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2E9648-CFD4-47B7-9FBA-9D30911C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812" y="1905635"/>
            <a:ext cx="3537403" cy="49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3EB1D7-DDA3-4B18-8E04-D20F42B9C4FB}"/>
              </a:ext>
            </a:extLst>
          </p:cNvPr>
          <p:cNvSpPr txBox="1"/>
          <p:nvPr/>
        </p:nvSpPr>
        <p:spPr>
          <a:xfrm>
            <a:off x="836920" y="16105"/>
            <a:ext cx="267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Waning Natural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0B483-11FF-4C2A-875C-F4ECB017E6A2}"/>
              </a:ext>
            </a:extLst>
          </p:cNvPr>
          <p:cNvSpPr txBox="1"/>
          <p:nvPr/>
        </p:nvSpPr>
        <p:spPr>
          <a:xfrm>
            <a:off x="4660060" y="16105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Waning Vaccine Immunity</a:t>
            </a:r>
          </a:p>
          <a:p>
            <a:r>
              <a:rPr lang="en-GB" sz="1800" b="1" dirty="0"/>
              <a:t>(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08922-E7D2-4EDE-8C9D-8490881B79CD}"/>
              </a:ext>
            </a:extLst>
          </p:cNvPr>
          <p:cNvSpPr txBox="1"/>
          <p:nvPr/>
        </p:nvSpPr>
        <p:spPr>
          <a:xfrm>
            <a:off x="7531941" y="21207"/>
            <a:ext cx="46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Waning Natural and Vaccine Immunity</a:t>
            </a:r>
          </a:p>
          <a:p>
            <a:r>
              <a:rPr lang="en-GB" sz="1800" b="1" dirty="0"/>
              <a:t>(both </a:t>
            </a:r>
            <a:r>
              <a:rPr lang="el-GR" sz="1800" b="1" dirty="0"/>
              <a:t>σ</a:t>
            </a:r>
            <a:r>
              <a:rPr lang="en-GB" sz="1800" b="1" baseline="-25000" dirty="0"/>
              <a:t>1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 and </a:t>
            </a:r>
            <a:r>
              <a:rPr lang="el-GR" sz="1800" b="1" dirty="0"/>
              <a:t>σ</a:t>
            </a:r>
            <a:r>
              <a:rPr lang="en-GB" sz="1800" b="1" baseline="-25000" dirty="0"/>
              <a:t>2</a:t>
            </a:r>
            <a:r>
              <a:rPr lang="en-GB" sz="1800" b="1" dirty="0"/>
              <a:t> = 1/6 months</a:t>
            </a:r>
            <a:r>
              <a:rPr lang="en-GB" sz="1800" b="1" baseline="30000" dirty="0"/>
              <a:t>-1</a:t>
            </a:r>
            <a:r>
              <a:rPr lang="en-GB" sz="1800" b="1" dirty="0"/>
              <a:t>)</a:t>
            </a:r>
            <a:r>
              <a:rPr lang="en-GB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- 0.013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0.088</a:t>
            </a:r>
          </a:p>
          <a:p>
            <a:r>
              <a:rPr lang="en-GB" sz="1100" dirty="0"/>
              <a:t>Attack Rate (j) – 0.212</a:t>
            </a:r>
          </a:p>
          <a:p>
            <a:r>
              <a:rPr lang="en-GB" sz="1100" dirty="0"/>
              <a:t>Attack Rate (k) – 0.302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25566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0.179</a:t>
            </a:r>
          </a:p>
          <a:p>
            <a:r>
              <a:rPr lang="en-GB" sz="1100" dirty="0"/>
              <a:t>Attack Rate (j) – 0.133</a:t>
            </a:r>
          </a:p>
          <a:p>
            <a:r>
              <a:rPr lang="en-GB" sz="1100" dirty="0"/>
              <a:t>Attack Rate (k) – 0.187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0.164</a:t>
            </a:r>
          </a:p>
          <a:p>
            <a:r>
              <a:rPr lang="en-GB" sz="1100" dirty="0"/>
              <a:t>Attack Rate (j) – 0.221</a:t>
            </a:r>
          </a:p>
          <a:p>
            <a:r>
              <a:rPr lang="en-GB" sz="1100" dirty="0"/>
              <a:t>Attack Rate (k) – 0.279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197543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0.208</a:t>
            </a:r>
          </a:p>
          <a:p>
            <a:r>
              <a:rPr lang="en-GB" sz="1100" dirty="0"/>
              <a:t>Attack Rate (j) – 0.177</a:t>
            </a:r>
          </a:p>
          <a:p>
            <a:r>
              <a:rPr lang="en-GB" sz="1100" dirty="0"/>
              <a:t>Attack Rate (k) – 0.146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0.064</a:t>
            </a:r>
          </a:p>
          <a:p>
            <a:r>
              <a:rPr lang="en-GB" sz="1100" dirty="0"/>
              <a:t>Attack Rate (j) – 0.06</a:t>
            </a:r>
          </a:p>
          <a:p>
            <a:r>
              <a:rPr lang="en-GB" sz="1100" dirty="0"/>
              <a:t>Attack Rate (k) – 0.05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0.307</a:t>
            </a:r>
          </a:p>
          <a:p>
            <a:r>
              <a:rPr lang="en-GB" sz="1100" dirty="0"/>
              <a:t>Attack Rate (j) – 0.244</a:t>
            </a:r>
          </a:p>
          <a:p>
            <a:r>
              <a:rPr lang="en-GB" sz="1100" dirty="0"/>
              <a:t>Attack Rate (k) – 0.287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0.233</a:t>
            </a:r>
          </a:p>
          <a:p>
            <a:r>
              <a:rPr lang="en-GB" sz="1100" dirty="0"/>
              <a:t>Attack Rate (j) – 0.282</a:t>
            </a:r>
          </a:p>
          <a:p>
            <a:r>
              <a:rPr lang="en-GB" sz="1100" dirty="0"/>
              <a:t>Attack Rate (k) – 0.35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0.273</a:t>
            </a:r>
          </a:p>
          <a:p>
            <a:r>
              <a:rPr lang="en-GB" sz="1100" dirty="0"/>
              <a:t>Attack Rate (j) – 0.239</a:t>
            </a:r>
          </a:p>
          <a:p>
            <a:r>
              <a:rPr lang="en-GB" sz="1100" dirty="0"/>
              <a:t>Attack Rate (k) – 0.214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0.205</a:t>
            </a:r>
          </a:p>
          <a:p>
            <a:r>
              <a:rPr lang="en-GB" sz="1100" dirty="0"/>
              <a:t>Attack Rate (j) – 0.193</a:t>
            </a:r>
          </a:p>
          <a:p>
            <a:r>
              <a:rPr lang="en-GB" sz="1100" dirty="0"/>
              <a:t>Attack Rate (k) – 0.163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C8BF4-EE00-4049-8A81-2BE9E5E3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97" y="699201"/>
            <a:ext cx="4061178" cy="40611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FA9E3-EC26-4EBC-B655-FB34A81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78" y="699201"/>
            <a:ext cx="4061178" cy="40611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EBC6A6-11AF-4A8D-A8B9-CEEDEF86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201"/>
            <a:ext cx="4061178" cy="40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VACCINE INDUCED BLOCKING OF COVID-19 TRANSMISSION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induced transmission blocking. We model variations in reductions to vaccinated individuals becoming infected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ff1</a:t>
            </a:r>
            <a:r>
              <a:rPr lang="en-GB" sz="2000" b="1" dirty="0"/>
              <a:t>) and transmission from vaccinated individuals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ff2</a:t>
            </a:r>
            <a:r>
              <a:rPr lang="en-GB" sz="2000" b="1" dirty="0"/>
              <a:t>).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We model 3 levels of transmission blocking: 50%, 75% and 90% (baseline).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393869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50%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313473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75%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0.75)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164407" y="1218025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90%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0.9)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18BE99A-2640-4799-B6F9-6173D0A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3" y="1880650"/>
            <a:ext cx="3555250" cy="4977350"/>
          </a:xfrm>
          <a:prstGeom prst="rect">
            <a:avLst/>
          </a:prstGeom>
        </p:spPr>
      </p:pic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9BBB247-AB7A-4F51-87BF-68C944C7C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79" y="1880650"/>
            <a:ext cx="3555250" cy="4977350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A90020A-EDF4-4FD5-8B65-3DFEFFBEA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47" y="1880650"/>
            <a:ext cx="3555251" cy="49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7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93BC-0D33-4E30-AF3F-229950EE6387}"/>
              </a:ext>
            </a:extLst>
          </p:cNvPr>
          <p:cNvSpPr txBox="1"/>
          <p:nvPr/>
        </p:nvSpPr>
        <p:spPr>
          <a:xfrm>
            <a:off x="393869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50%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C0F07-87B5-4342-B677-BE9A2919B14A}"/>
              </a:ext>
            </a:extLst>
          </p:cNvPr>
          <p:cNvSpPr txBox="1"/>
          <p:nvPr/>
        </p:nvSpPr>
        <p:spPr>
          <a:xfrm>
            <a:off x="4313473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75%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0.75)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D8580-AF8E-46B6-A60B-66C21914401D}"/>
              </a:ext>
            </a:extLst>
          </p:cNvPr>
          <p:cNvSpPr txBox="1"/>
          <p:nvPr/>
        </p:nvSpPr>
        <p:spPr>
          <a:xfrm>
            <a:off x="8164407" y="1218025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90%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B5AB5-C5B9-4642-8C07-5EB359DE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4" y="1864356"/>
            <a:ext cx="3566887" cy="499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7119B-97AE-487B-B21A-05A6EED9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101" y="1864358"/>
            <a:ext cx="3566887" cy="4993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30FC6-424E-4F59-A54B-9F1C40C0A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601" y="1864356"/>
            <a:ext cx="3566888" cy="49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87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13AFF-6B65-4C57-BB6C-51D909BFCDFC}"/>
              </a:ext>
            </a:extLst>
          </p:cNvPr>
          <p:cNvSpPr txBox="1"/>
          <p:nvPr/>
        </p:nvSpPr>
        <p:spPr>
          <a:xfrm>
            <a:off x="393869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50%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3F882-6DD5-4F8C-B8C9-478C062CA7CA}"/>
              </a:ext>
            </a:extLst>
          </p:cNvPr>
          <p:cNvSpPr txBox="1"/>
          <p:nvPr/>
        </p:nvSpPr>
        <p:spPr>
          <a:xfrm>
            <a:off x="4313473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75%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0.75)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0A701-501A-40EC-B799-AA34A934A49D}"/>
              </a:ext>
            </a:extLst>
          </p:cNvPr>
          <p:cNvSpPr txBox="1"/>
          <p:nvPr/>
        </p:nvSpPr>
        <p:spPr>
          <a:xfrm>
            <a:off x="8164407" y="1218025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90%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C561D-CDD2-4401-B099-DAA83390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01" y="1864353"/>
            <a:ext cx="3553479" cy="4974871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247ED7B-37E3-4BA1-813A-A50BC76F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39" y="1864354"/>
            <a:ext cx="3553480" cy="497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D1FFE-721B-4785-853A-56E4C2CBA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" y="1864355"/>
            <a:ext cx="3553480" cy="49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A4D99-F4E6-4A0E-8142-012DDCCF7BF8}"/>
              </a:ext>
            </a:extLst>
          </p:cNvPr>
          <p:cNvSpPr txBox="1"/>
          <p:nvPr/>
        </p:nvSpPr>
        <p:spPr>
          <a:xfrm>
            <a:off x="393869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50%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FFD3B-A835-47D1-AE7E-F879D796F485}"/>
              </a:ext>
            </a:extLst>
          </p:cNvPr>
          <p:cNvSpPr txBox="1"/>
          <p:nvPr/>
        </p:nvSpPr>
        <p:spPr>
          <a:xfrm>
            <a:off x="4313473" y="1234319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75%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0.75)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D49BF-3510-4946-BEB2-16E2C90C4FC1}"/>
              </a:ext>
            </a:extLst>
          </p:cNvPr>
          <p:cNvSpPr txBox="1"/>
          <p:nvPr/>
        </p:nvSpPr>
        <p:spPr>
          <a:xfrm>
            <a:off x="8164407" y="1218025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90%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0.9)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8FB803F-7884-4FCB-A142-8000C7A4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" y="1859871"/>
            <a:ext cx="3566889" cy="4993644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75F4AA-7A33-4554-B75E-C1EC9A0E0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2" y="1859871"/>
            <a:ext cx="3566889" cy="4993644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BC5CE0-5E08-4CD0-BE56-9928627AB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69" y="1864356"/>
            <a:ext cx="3566889" cy="49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0.136</a:t>
            </a:r>
          </a:p>
          <a:p>
            <a:r>
              <a:rPr lang="en-GB" sz="1100" dirty="0"/>
              <a:t>Attack Rate (j) – 0.125</a:t>
            </a:r>
          </a:p>
          <a:p>
            <a:r>
              <a:rPr lang="en-GB" sz="1100" dirty="0"/>
              <a:t>Attack Rate (k) – 0.135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0.226</a:t>
            </a:r>
          </a:p>
          <a:p>
            <a:r>
              <a:rPr lang="en-GB" sz="1100" dirty="0"/>
              <a:t>Attack Rate (j) – 0.26</a:t>
            </a:r>
          </a:p>
          <a:p>
            <a:r>
              <a:rPr lang="en-GB" sz="1100" dirty="0"/>
              <a:t>Attack Rate (k) – 0.281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0.05</a:t>
            </a:r>
          </a:p>
          <a:p>
            <a:r>
              <a:rPr lang="en-GB" sz="1100" dirty="0"/>
              <a:t>Attack Rate (j) – 0.052</a:t>
            </a:r>
          </a:p>
          <a:p>
            <a:r>
              <a:rPr lang="en-GB" sz="1100" dirty="0"/>
              <a:t>Attack Rate (k) – 0.052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25566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0.011</a:t>
            </a:r>
          </a:p>
          <a:p>
            <a:r>
              <a:rPr lang="en-GB" sz="1100" dirty="0"/>
              <a:t>Attack Rate (j) – 0.013</a:t>
            </a:r>
          </a:p>
          <a:p>
            <a:r>
              <a:rPr lang="en-GB" sz="1100" dirty="0"/>
              <a:t>Attack Rate (k) – 0.013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0.134</a:t>
            </a:r>
          </a:p>
          <a:p>
            <a:r>
              <a:rPr lang="en-GB" sz="1100" dirty="0"/>
              <a:t>Attack Rate (j) – 0.207</a:t>
            </a:r>
          </a:p>
          <a:p>
            <a:r>
              <a:rPr lang="en-GB" sz="1100" dirty="0"/>
              <a:t>Attack Rate (k) – 0.261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197543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617B-1212-4882-8F23-EAB1508D583A}"/>
              </a:ext>
            </a:extLst>
          </p:cNvPr>
          <p:cNvSpPr txBox="1"/>
          <p:nvPr/>
        </p:nvSpPr>
        <p:spPr>
          <a:xfrm>
            <a:off x="766288" y="0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50%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F1C84E-C072-48A5-941D-7B3CB8A38348}"/>
              </a:ext>
            </a:extLst>
          </p:cNvPr>
          <p:cNvSpPr txBox="1"/>
          <p:nvPr/>
        </p:nvSpPr>
        <p:spPr>
          <a:xfrm>
            <a:off x="5083747" y="-22810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75%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0.75)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BD4-96C3-44EA-9B57-FD01CAAD15F4}"/>
              </a:ext>
            </a:extLst>
          </p:cNvPr>
          <p:cNvSpPr txBox="1"/>
          <p:nvPr/>
        </p:nvSpPr>
        <p:spPr>
          <a:xfrm>
            <a:off x="8798082" y="-22811"/>
            <a:ext cx="274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Transmission Blocking: </a:t>
            </a:r>
            <a:r>
              <a:rPr lang="en-GB" b="1" dirty="0"/>
              <a:t>90%</a:t>
            </a:r>
          </a:p>
          <a:p>
            <a:r>
              <a:rPr lang="en-GB" b="1" dirty="0"/>
              <a:t>(</a:t>
            </a:r>
            <a:r>
              <a:rPr lang="en-GB" sz="1800" b="1" i="1" dirty="0"/>
              <a:t>e</a:t>
            </a:r>
            <a:r>
              <a:rPr lang="en-GB" sz="1800" b="1" i="1" baseline="-25000" dirty="0"/>
              <a:t>ff1</a:t>
            </a:r>
            <a:r>
              <a:rPr lang="en-GB" sz="1800" b="1" i="1" dirty="0"/>
              <a:t> </a:t>
            </a:r>
            <a:r>
              <a:rPr lang="en-GB" sz="1800" b="1" dirty="0"/>
              <a:t>and</a:t>
            </a:r>
            <a:r>
              <a:rPr lang="en-GB" sz="1800" b="1" i="1" dirty="0"/>
              <a:t> e</a:t>
            </a:r>
            <a:r>
              <a:rPr lang="en-GB" sz="1800" b="1" i="1" baseline="-25000" dirty="0"/>
              <a:t>ff2 </a:t>
            </a:r>
            <a:r>
              <a:rPr lang="en-GB" b="1" dirty="0"/>
              <a:t>= 0.9)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9B3A06-2317-47EB-BD35-597A8D59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" y="646330"/>
            <a:ext cx="4066205" cy="406620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10151B-9774-4C91-8D39-0FA4AF0A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87" y="646330"/>
            <a:ext cx="4066205" cy="406620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C16A565-1325-4B44-96F6-9C44BBF39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92" y="623520"/>
            <a:ext cx="4066206" cy="40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53772DF-6A94-4657-BA83-F171D49606DC}"/>
              </a:ext>
            </a:extLst>
          </p:cNvPr>
          <p:cNvSpPr txBox="1"/>
          <p:nvPr/>
        </p:nvSpPr>
        <p:spPr>
          <a:xfrm>
            <a:off x="2463318" y="3612899"/>
            <a:ext cx="2616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Subpopulation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 day 0</a:t>
            </a:r>
          </a:p>
          <a:p>
            <a:endParaRPr lang="en-GB" sz="1400" dirty="0"/>
          </a:p>
          <a:p>
            <a:r>
              <a:rPr lang="en-GB" sz="1400" b="1" u="sng" dirty="0"/>
              <a:t>Subpopulation j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90</a:t>
            </a:r>
          </a:p>
          <a:p>
            <a:endParaRPr lang="en-GB" sz="1400" dirty="0"/>
          </a:p>
          <a:p>
            <a:r>
              <a:rPr lang="en-GB" sz="1400" b="1" u="sng" dirty="0"/>
              <a:t>Subpopulation k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180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6D91C-DEC0-4B14-8C59-2FDC0A54A8B6}"/>
              </a:ext>
            </a:extLst>
          </p:cNvPr>
          <p:cNvSpPr txBox="1"/>
          <p:nvPr/>
        </p:nvSpPr>
        <p:spPr>
          <a:xfrm>
            <a:off x="304800" y="3720620"/>
            <a:ext cx="15831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Initial Conditions</a:t>
            </a:r>
          </a:p>
          <a:p>
            <a:r>
              <a:rPr lang="en-GB" sz="1400" dirty="0"/>
              <a:t>S</a:t>
            </a:r>
            <a:r>
              <a:rPr lang="en-GB" sz="1400" baseline="-25000" dirty="0"/>
              <a:t>i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k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i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j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 = 0.0071/3</a:t>
            </a:r>
          </a:p>
          <a:p>
            <a:r>
              <a:rPr lang="en-GB" sz="1400" dirty="0"/>
              <a:t>V</a:t>
            </a:r>
            <a:r>
              <a:rPr lang="en-GB" sz="1400" baseline="-25000" dirty="0"/>
              <a:t>i</a:t>
            </a:r>
            <a:r>
              <a:rPr lang="en-GB" sz="1400" dirty="0"/>
              <a:t> 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k</a:t>
            </a:r>
            <a:r>
              <a:rPr lang="en-GB" sz="1400" dirty="0"/>
              <a:t> = 0</a:t>
            </a:r>
          </a:p>
          <a:p>
            <a:r>
              <a:rPr lang="en-GB" sz="1400" dirty="0"/>
              <a:t>R</a:t>
            </a:r>
            <a:r>
              <a:rPr lang="en-GB" sz="1400" baseline="-25000" dirty="0"/>
              <a:t>i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j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k</a:t>
            </a:r>
            <a:r>
              <a:rPr lang="en-GB" sz="1400" dirty="0"/>
              <a:t> = 0.073/3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0C096-FAB7-4D07-AC04-0AB3C394A4FC}"/>
              </a:ext>
            </a:extLst>
          </p:cNvPr>
          <p:cNvSpPr txBox="1"/>
          <p:nvPr/>
        </p:nvSpPr>
        <p:spPr>
          <a:xfrm>
            <a:off x="17754" y="87086"/>
            <a:ext cx="424142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Model Details</a:t>
            </a:r>
          </a:p>
          <a:p>
            <a:endParaRPr lang="en-GB" sz="1400" dirty="0"/>
          </a:p>
          <a:p>
            <a:r>
              <a:rPr lang="en-GB" sz="1400" dirty="0"/>
              <a:t>We assume that 0.79% of the Scottish population is currently infected and 7.3% have already been infected and are now “Recovered”. Each subpopulation is proportionately the same size. </a:t>
            </a:r>
          </a:p>
          <a:p>
            <a:endParaRPr lang="en-GB" sz="1400" dirty="0"/>
          </a:p>
          <a:p>
            <a:r>
              <a:rPr lang="en-GB" sz="1400" dirty="0"/>
              <a:t>Vaccine efficacy is modelled at 90% (both e</a:t>
            </a:r>
            <a:r>
              <a:rPr lang="en-GB" sz="1400" baseline="-25000" dirty="0"/>
              <a:t>ff1</a:t>
            </a:r>
            <a:r>
              <a:rPr lang="en-GB" sz="1400" dirty="0"/>
              <a:t> and e</a:t>
            </a:r>
            <a:r>
              <a:rPr lang="en-GB" sz="1400" baseline="-25000" dirty="0"/>
              <a:t>ff2</a:t>
            </a:r>
            <a:r>
              <a:rPr lang="en-GB" sz="1400" dirty="0"/>
              <a:t>) and coverage (P</a:t>
            </a:r>
            <a:r>
              <a:rPr lang="en-GB" sz="1400" baseline="-25000" dirty="0"/>
              <a:t>i</a:t>
            </a:r>
            <a:r>
              <a:rPr lang="en-GB" sz="1400" dirty="0"/>
              <a:t>, P</a:t>
            </a:r>
            <a:r>
              <a:rPr lang="en-GB" sz="1400" baseline="-25000" dirty="0"/>
              <a:t>j</a:t>
            </a:r>
            <a:r>
              <a:rPr lang="en-GB" sz="1400" dirty="0"/>
              <a:t> and P</a:t>
            </a:r>
            <a:r>
              <a:rPr lang="en-GB" sz="1400" baseline="-25000" dirty="0"/>
              <a:t>k</a:t>
            </a:r>
            <a:r>
              <a:rPr lang="en-GB" sz="1400" dirty="0"/>
              <a:t>) aims for 90% of the entire subpopulation. </a:t>
            </a:r>
          </a:p>
          <a:p>
            <a:endParaRPr lang="en-GB" sz="1400" dirty="0"/>
          </a:p>
          <a:p>
            <a:r>
              <a:rPr lang="en-GB" sz="1400" dirty="0"/>
              <a:t>We currently assume a indefinite period of immunity (rate of immunity loss </a:t>
            </a:r>
            <a:r>
              <a:rPr lang="el-GR" sz="1400" dirty="0"/>
              <a:t>σ</a:t>
            </a:r>
            <a:r>
              <a:rPr lang="en-GB" sz="1400" baseline="-25000" dirty="0"/>
              <a:t>1</a:t>
            </a:r>
            <a:r>
              <a:rPr lang="en-GB" sz="1400" dirty="0"/>
              <a:t>, </a:t>
            </a:r>
            <a:r>
              <a:rPr lang="el-GR" sz="1400" dirty="0"/>
              <a:t>σ</a:t>
            </a:r>
            <a:r>
              <a:rPr lang="en-GB" sz="1400" baseline="-25000" dirty="0"/>
              <a:t>2</a:t>
            </a:r>
            <a:r>
              <a:rPr lang="el-GR" sz="1400" dirty="0"/>
              <a:t> </a:t>
            </a:r>
            <a:r>
              <a:rPr lang="en-GB" sz="1400" dirty="0"/>
              <a:t>and </a:t>
            </a:r>
            <a:r>
              <a:rPr lang="el-GR" sz="1400" dirty="0"/>
              <a:t>σ</a:t>
            </a:r>
            <a:r>
              <a:rPr lang="en-GB" sz="1400" baseline="-25000" dirty="0"/>
              <a:t>3</a:t>
            </a:r>
            <a:r>
              <a:rPr lang="en-GB" sz="1400" dirty="0"/>
              <a:t> = 0).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88458-3ED9-4649-A5C2-25DB52DCAA38}"/>
              </a:ext>
            </a:extLst>
          </p:cNvPr>
          <p:cNvSpPr txBox="1"/>
          <p:nvPr/>
        </p:nvSpPr>
        <p:spPr>
          <a:xfrm>
            <a:off x="5264777" y="87086"/>
            <a:ext cx="66224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We explore 4 different scenarios:</a:t>
            </a:r>
          </a:p>
          <a:p>
            <a:endParaRPr lang="en-GB" sz="1400" b="1" u="sng" dirty="0"/>
          </a:p>
          <a:p>
            <a:pPr algn="ctr"/>
            <a:r>
              <a:rPr lang="en-GB" sz="1400" b="1" u="sng" dirty="0"/>
              <a:t>Baseline 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in the vaccinated subpopulation at the beginning of the simulation.</a:t>
            </a:r>
          </a:p>
          <a:p>
            <a:endParaRPr lang="en-GB" sz="1400" dirty="0"/>
          </a:p>
          <a:p>
            <a:r>
              <a:rPr lang="en-GB" sz="1400" dirty="0"/>
              <a:t>After vaccination of each subpopulation, the sub-population is released from NPIs, with the R increasing from 1 to 4.2. </a:t>
            </a:r>
          </a:p>
          <a:p>
            <a:endParaRPr lang="en-GB" sz="1400" dirty="0"/>
          </a:p>
          <a:p>
            <a:pPr algn="ctr"/>
            <a:r>
              <a:rPr lang="en-GB" sz="1400" b="1" u="sng" dirty="0"/>
              <a:t>Full Release </a:t>
            </a:r>
          </a:p>
          <a:p>
            <a:r>
              <a:rPr lang="en-GB" sz="1400" dirty="0"/>
              <a:t>We explore 3 different release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b="1" u="sng" dirty="0"/>
              <a:t>First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first sub-population (</a:t>
            </a:r>
            <a:r>
              <a:rPr lang="en-GB" sz="1400" dirty="0" err="1"/>
              <a:t>i</a:t>
            </a:r>
            <a:r>
              <a:rPr lang="en-GB" sz="1400" dirty="0"/>
              <a:t>) (after 90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2"/>
            </a:pPr>
            <a:r>
              <a:rPr lang="en-GB" sz="1400" b="1" u="sng" dirty="0"/>
              <a:t>Middle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second sub-population (j) (after 180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400" b="1" u="sng" dirty="0"/>
              <a:t>Last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final sub-population (k) (after 270 days). This increases the R of the entire population from 1 to 4.2.</a:t>
            </a:r>
          </a:p>
        </p:txBody>
      </p:sp>
    </p:spTree>
    <p:extLst>
      <p:ext uri="{BB962C8B-B14F-4D97-AF65-F5344CB8AC3E}">
        <p14:creationId xmlns:p14="http://schemas.microsoft.com/office/powerpoint/2010/main" val="42615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2989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0.0084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9E3303-C66F-4E37-9FE3-E86524A0B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1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7170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51837A-9676-4FCA-A5CA-BEB7A4C1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08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49F00-8F94-4350-AD25-427F75CD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13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8985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F3C761-006C-4ED2-9E9D-BC81F471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0.012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0.0084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0.074</a:t>
            </a:r>
          </a:p>
          <a:p>
            <a:r>
              <a:rPr lang="en-GB" sz="1200" dirty="0"/>
              <a:t>Attack Rate (j) – 0.173</a:t>
            </a:r>
          </a:p>
          <a:p>
            <a:r>
              <a:rPr lang="en-GB" sz="1200" dirty="0"/>
              <a:t>Attack Rate (k) – 0.25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0.0032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C8C5E9F-B67B-4028-B830-FDFD45F3B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80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5325</Words>
  <Application>Microsoft Office PowerPoint</Application>
  <PresentationFormat>Widescreen</PresentationFormat>
  <Paragraphs>655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85</cp:revision>
  <dcterms:created xsi:type="dcterms:W3CDTF">2020-12-12T22:02:38Z</dcterms:created>
  <dcterms:modified xsi:type="dcterms:W3CDTF">2021-01-05T17:17:31Z</dcterms:modified>
</cp:coreProperties>
</file>